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115D-9D30-42AF-861A-0210F7F4E678}" type="datetimeFigureOut">
              <a:rPr lang="en-GB" smtClean="0"/>
              <a:pPr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50A-CF34-495C-8939-2CCC69708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115D-9D30-42AF-861A-0210F7F4E678}" type="datetimeFigureOut">
              <a:rPr lang="en-GB" smtClean="0"/>
              <a:pPr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50A-CF34-495C-8939-2CCC69708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115D-9D30-42AF-861A-0210F7F4E678}" type="datetimeFigureOut">
              <a:rPr lang="en-GB" smtClean="0"/>
              <a:pPr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50A-CF34-495C-8939-2CCC69708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115D-9D30-42AF-861A-0210F7F4E678}" type="datetimeFigureOut">
              <a:rPr lang="en-GB" smtClean="0"/>
              <a:pPr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50A-CF34-495C-8939-2CCC69708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115D-9D30-42AF-861A-0210F7F4E678}" type="datetimeFigureOut">
              <a:rPr lang="en-GB" smtClean="0"/>
              <a:pPr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50A-CF34-495C-8939-2CCC69708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115D-9D30-42AF-861A-0210F7F4E678}" type="datetimeFigureOut">
              <a:rPr lang="en-GB" smtClean="0"/>
              <a:pPr/>
              <a:t>14/03/2023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50A-CF34-495C-8939-2CCC69708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115D-9D30-42AF-861A-0210F7F4E678}" type="datetimeFigureOut">
              <a:rPr lang="en-GB" smtClean="0"/>
              <a:pPr/>
              <a:t>14/03/2023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50A-CF34-495C-8939-2CCC69708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115D-9D30-42AF-861A-0210F7F4E678}" type="datetimeFigureOut">
              <a:rPr lang="en-GB" smtClean="0"/>
              <a:pPr/>
              <a:t>14/03/2023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50A-CF34-495C-8939-2CCC69708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115D-9D30-42AF-861A-0210F7F4E678}" type="datetimeFigureOut">
              <a:rPr lang="en-GB" smtClean="0"/>
              <a:pPr/>
              <a:t>14/03/2023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50A-CF34-495C-8939-2CCC69708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115D-9D30-42AF-861A-0210F7F4E678}" type="datetimeFigureOut">
              <a:rPr lang="en-GB" smtClean="0"/>
              <a:pPr/>
              <a:t>14/03/2023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50A-CF34-495C-8939-2CCC69708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115D-9D30-42AF-861A-0210F7F4E678}" type="datetimeFigureOut">
              <a:rPr lang="en-GB" smtClean="0"/>
              <a:pPr/>
              <a:t>14/03/2023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D50A-CF34-495C-8939-2CCC69708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A115D-9D30-42AF-861A-0210F7F4E678}" type="datetimeFigureOut">
              <a:rPr lang="en-GB" smtClean="0"/>
              <a:pPr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8D50A-CF34-495C-8939-2CCC69708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532" y="2639297"/>
            <a:ext cx="7474058" cy="24027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+mn-lt"/>
                <a:cs typeface="Times New Roman" panose="02020603050405020304" pitchFamily="18" charset="0"/>
              </a:rPr>
              <a:t>ЛИТОСТРАТИГРАФСКИ ПРИНЦИПИ ИСТРАЖИВАЊА </a:t>
            </a:r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>КВАРТ</a:t>
            </a:r>
            <a:r>
              <a:rPr lang="en-GB" sz="2800" b="1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sr-Cyrl-RS" sz="2800" b="1" dirty="0">
                <a:latin typeface="+mn-lt"/>
                <a:cs typeface="Times New Roman" panose="02020603050405020304" pitchFamily="18" charset="0"/>
              </a:rPr>
              <a:t>РА</a:t>
            </a:r>
            <a:r>
              <a:rPr lang="ru-RU" sz="2800" b="1" dirty="0">
                <a:latin typeface="+mn-lt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latin typeface="+mn-lt"/>
                <a:cs typeface="Times New Roman" panose="02020603050405020304" pitchFamily="18" charset="0"/>
              </a:rPr>
            </a:br>
            <a:r>
              <a:rPr lang="ru-RU" sz="2000" dirty="0">
                <a:latin typeface="+mn-lt"/>
                <a:cs typeface="Times New Roman" panose="02020603050405020304" pitchFamily="18" charset="0"/>
              </a:rPr>
              <a:t>ТОКОМ РАДА НА ГЕОЛОШКОЈ КАРТИ СРБИЈЕ ПОСЛЕДЊИХ 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60 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ГОДИНА</a:t>
            </a:r>
            <a:endParaRPr lang="en-GB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121" y="5048789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sr-Cyrl-RS" sz="1500" dirty="0">
              <a:cs typeface="Times New Roman" panose="02020603050405020304" pitchFamily="18" charset="0"/>
            </a:endParaRPr>
          </a:p>
          <a:p>
            <a:pPr algn="r"/>
            <a:r>
              <a:rPr lang="sr-Cyrl-RS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др Петар </a:t>
            </a:r>
            <a:r>
              <a:rPr lang="sr-Cyrl-RS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Стејић</a:t>
            </a:r>
          </a:p>
          <a:p>
            <a:pPr algn="r"/>
            <a:r>
              <a:rPr lang="sr-Cyrl-RS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Геолошки завод Србије</a:t>
            </a:r>
            <a:endParaRPr lang="en-GB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4" descr="GZS novi memorand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67" y="312416"/>
            <a:ext cx="7333489" cy="10456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ge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2438"/>
            <a:ext cx="8785225" cy="60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B-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365625"/>
            <a:ext cx="8964612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5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r>
              <a:rPr lang="sr-Cyrl-RS" altLang="en-US" sz="3200" b="1" dirty="0" smtClean="0">
                <a:latin typeface="+mn-lt"/>
              </a:rPr>
              <a:t>ЗАКЉУЧАК</a:t>
            </a:r>
            <a:endParaRPr lang="en-US" altLang="en-US" sz="3200" b="1" dirty="0"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00892" y="1103811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en-US" sz="2000" dirty="0" smtClean="0"/>
              <a:t>Постоји јасан напредак у квалитету истраживања,</a:t>
            </a:r>
          </a:p>
          <a:p>
            <a:pPr>
              <a:lnSpc>
                <a:spcPct val="90000"/>
              </a:lnSpc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sr-Cyrl-RS" altLang="en-US" sz="2000" dirty="0" smtClean="0"/>
              <a:t>Одржан је континуитет истраживања,</a:t>
            </a:r>
            <a:endParaRPr lang="sr-Latn-CS" altLang="en-US" sz="2000" dirty="0" smtClean="0"/>
          </a:p>
          <a:p>
            <a:pPr>
              <a:lnSpc>
                <a:spcPct val="90000"/>
              </a:lnSpc>
            </a:pPr>
            <a:endParaRPr lang="ru-RU" altLang="en-US" sz="2000" dirty="0" smtClean="0"/>
          </a:p>
          <a:p>
            <a:pPr>
              <a:lnSpc>
                <a:spcPct val="90000"/>
              </a:lnSpc>
            </a:pPr>
            <a:r>
              <a:rPr lang="ru-RU" altLang="en-US" sz="2000" dirty="0" smtClean="0"/>
              <a:t>Неке од истраживачких метода су уведене, али су неке прекинуте,</a:t>
            </a:r>
            <a:endParaRPr lang="sr-Latn-CS" altLang="en-US" sz="2000" dirty="0" smtClean="0"/>
          </a:p>
          <a:p>
            <a:pPr>
              <a:lnSpc>
                <a:spcPct val="90000"/>
              </a:lnSpc>
            </a:pPr>
            <a:endParaRPr lang="ru-RU" altLang="en-US" sz="2000" dirty="0" smtClean="0"/>
          </a:p>
          <a:p>
            <a:pPr>
              <a:lnSpc>
                <a:spcPct val="90000"/>
              </a:lnSpc>
            </a:pPr>
            <a:r>
              <a:rPr lang="ru-RU" altLang="en-US" sz="2000" dirty="0" smtClean="0"/>
              <a:t>Све методе које се више не користе, заустављају се због недостатка лабораторијске опреме и стручног особља,</a:t>
            </a:r>
            <a:endParaRPr lang="sr-Latn-CS" altLang="en-US" sz="2000" dirty="0" smtClean="0"/>
          </a:p>
          <a:p>
            <a:pPr>
              <a:lnSpc>
                <a:spcPct val="90000"/>
              </a:lnSpc>
            </a:pPr>
            <a:endParaRPr lang="ru-RU" altLang="en-US" sz="2000" dirty="0" smtClean="0"/>
          </a:p>
          <a:p>
            <a:pPr>
              <a:lnSpc>
                <a:spcPct val="90000"/>
              </a:lnSpc>
            </a:pPr>
            <a:r>
              <a:rPr lang="ru-RU" altLang="en-US" sz="2000" dirty="0" smtClean="0"/>
              <a:t>Оснивањем Државног геолошког завода очекивано је унапређење методологије у свим истраживањима геолошке карте, па тако и у квартарним истраживањима.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9571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389" y="2952524"/>
            <a:ext cx="8229600" cy="561975"/>
          </a:xfrm>
        </p:spPr>
        <p:txBody>
          <a:bodyPr/>
          <a:lstStyle/>
          <a:p>
            <a:r>
              <a:rPr lang="sr-Cyrl-RS" altLang="en-US" sz="2800" b="1" dirty="0" smtClean="0">
                <a:latin typeface="+mn-lt"/>
              </a:rPr>
              <a:t>Хвала </a:t>
            </a:r>
            <a:r>
              <a:rPr lang="sr-Cyrl-RS" altLang="en-US" sz="2800" b="1" smtClean="0">
                <a:latin typeface="+mn-lt"/>
              </a:rPr>
              <a:t>на пажњи</a:t>
            </a:r>
            <a:endParaRPr lang="en-US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85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193"/>
            <a:ext cx="7886700" cy="789710"/>
          </a:xfrm>
        </p:spPr>
        <p:txBody>
          <a:bodyPr>
            <a:normAutofit/>
          </a:bodyPr>
          <a:lstStyle/>
          <a:p>
            <a:pPr algn="ctr"/>
            <a:r>
              <a:rPr lang="sr-Cyrl-RS" sz="2800" b="1" dirty="0">
                <a:latin typeface="+mn-lt"/>
                <a:cs typeface="Times New Roman" panose="02020603050405020304" pitchFamily="18" charset="0"/>
              </a:rPr>
              <a:t>ИСТОРИЈА</a:t>
            </a:r>
            <a:endParaRPr lang="en-GB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713" y="1488268"/>
            <a:ext cx="7886700" cy="52936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Период од </a:t>
            </a:r>
            <a:r>
              <a:rPr lang="ru-RU" sz="2000" b="1" dirty="0" smtClean="0">
                <a:cs typeface="Times New Roman" pitchFamily="18" charset="0"/>
              </a:rPr>
              <a:t>1960. до 1980</a:t>
            </a:r>
            <a:r>
              <a:rPr lang="ru-RU" sz="2000" dirty="0" smtClean="0">
                <a:cs typeface="Times New Roman" pitchFamily="18" charset="0"/>
              </a:rPr>
              <a:t>. – Основна геолошка карта у размери 1:100.000, Истраживања минералних сировина, Детаљне геолошке карте за потребе грађевинарства;</a:t>
            </a:r>
          </a:p>
          <a:p>
            <a:pPr marL="0" indent="0">
              <a:buNone/>
            </a:pPr>
            <a:endParaRPr lang="ru-RU" sz="2000" dirty="0" smtClean="0">
              <a:cs typeface="Times New Roman" pitchFamily="18" charset="0"/>
            </a:endParaRPr>
          </a:p>
          <a:p>
            <a:r>
              <a:rPr lang="ru-RU" sz="2000" dirty="0" smtClean="0">
                <a:cs typeface="Times New Roman" pitchFamily="18" charset="0"/>
              </a:rPr>
              <a:t>Период од </a:t>
            </a:r>
            <a:r>
              <a:rPr lang="ru-RU" sz="2000" b="1" dirty="0" smtClean="0">
                <a:cs typeface="Times New Roman" pitchFamily="18" charset="0"/>
              </a:rPr>
              <a:t>1980. до 2000</a:t>
            </a:r>
            <a:r>
              <a:rPr lang="ru-RU" sz="2000" dirty="0" smtClean="0">
                <a:cs typeface="Times New Roman" pitchFamily="18" charset="0"/>
              </a:rPr>
              <a:t>. – Основна геолошка карта (1:100.000), Тематска геолошка карта у размери 1:50.000, Истраживања минералних сировина, Детаљне карте за потребе грађевинарства;</a:t>
            </a:r>
          </a:p>
          <a:p>
            <a:pPr marL="0" indent="0">
              <a:buNone/>
            </a:pPr>
            <a:endParaRPr lang="ru-RU" sz="2000" dirty="0" smtClean="0">
              <a:cs typeface="Times New Roman" pitchFamily="18" charset="0"/>
            </a:endParaRPr>
          </a:p>
          <a:p>
            <a:r>
              <a:rPr lang="ru-RU" sz="2000" dirty="0" smtClean="0">
                <a:cs typeface="Times New Roman" pitchFamily="18" charset="0"/>
              </a:rPr>
              <a:t>Период од </a:t>
            </a:r>
            <a:r>
              <a:rPr lang="ru-RU" sz="2000" b="1" dirty="0" smtClean="0">
                <a:cs typeface="Times New Roman" pitchFamily="18" charset="0"/>
              </a:rPr>
              <a:t>2000. до 20</a:t>
            </a:r>
            <a:r>
              <a:rPr lang="sr-Latn-RS" sz="2000" b="1" dirty="0" smtClean="0">
                <a:cs typeface="Times New Roman" pitchFamily="18" charset="0"/>
              </a:rPr>
              <a:t>20</a:t>
            </a:r>
            <a:r>
              <a:rPr lang="ru-RU" sz="2000" dirty="0" smtClean="0">
                <a:cs typeface="Times New Roman" pitchFamily="18" charset="0"/>
              </a:rPr>
              <a:t>. – Основна геолошка карта размере 1:50.000, Геоморфолошка карта Србије 1:300.000, Геоморфолошка карта Војводине 1:200.000 итд…</a:t>
            </a:r>
            <a:endParaRPr lang="en-GB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36" y="208870"/>
            <a:ext cx="8229600" cy="561975"/>
          </a:xfrm>
        </p:spPr>
        <p:txBody>
          <a:bodyPr/>
          <a:lstStyle/>
          <a:p>
            <a:r>
              <a:rPr lang="sr-Cyrl-RS" altLang="en-US" sz="2800" b="1" dirty="0" smtClean="0">
                <a:latin typeface="+mn-lt"/>
              </a:rPr>
              <a:t>ИСТРАЖИВАЊА</a:t>
            </a:r>
            <a:endParaRPr lang="en-US" altLang="en-US" sz="2800" b="1" dirty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11258"/>
            <a:ext cx="8229600" cy="43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Cyrl-RS" altLang="en-US" sz="2400" dirty="0" smtClean="0"/>
              <a:t>Период од </a:t>
            </a:r>
            <a:r>
              <a:rPr lang="sr-Latn-CS" altLang="en-US" sz="2400" b="1" dirty="0" smtClean="0"/>
              <a:t>1960</a:t>
            </a:r>
            <a:r>
              <a:rPr lang="sr-Cyrl-RS" altLang="en-US" sz="2400" b="1" dirty="0" smtClean="0"/>
              <a:t>.</a:t>
            </a:r>
            <a:r>
              <a:rPr lang="sr-Latn-CS" altLang="en-US" sz="2400" b="1" dirty="0" smtClean="0"/>
              <a:t> </a:t>
            </a:r>
            <a:r>
              <a:rPr lang="sr-Cyrl-RS" altLang="en-US" sz="2400" b="1" dirty="0" smtClean="0"/>
              <a:t>до</a:t>
            </a:r>
            <a:r>
              <a:rPr lang="sr-Latn-CS" altLang="en-US" sz="2400" b="1" dirty="0" smtClean="0"/>
              <a:t> 1980</a:t>
            </a:r>
            <a:r>
              <a:rPr lang="sr-Cyrl-RS" altLang="en-US" sz="2400" b="1" dirty="0" smtClean="0"/>
              <a:t>.</a:t>
            </a:r>
            <a:endParaRPr lang="en-US" altLang="en-US" sz="2400" b="1" dirty="0"/>
          </a:p>
        </p:txBody>
      </p:sp>
      <p:pic>
        <p:nvPicPr>
          <p:cNvPr id="3076" name="Picture 4" descr="Pancevo - kar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3" y="1348332"/>
            <a:ext cx="806450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Pancevo - stu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12" y="1348332"/>
            <a:ext cx="5905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ncevo - profil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7" y="3174683"/>
            <a:ext cx="8748712" cy="11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6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r>
              <a:rPr lang="sr-Cyrl-RS" altLang="en-US" sz="2800" b="1" dirty="0" smtClean="0">
                <a:latin typeface="+mn-lt"/>
              </a:rPr>
              <a:t>ИСТРАЖИВАЊА</a:t>
            </a:r>
            <a:endParaRPr lang="en-US" altLang="en-US" sz="2800" b="1" dirty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81376" y="974136"/>
            <a:ext cx="8229600" cy="460375"/>
          </a:xfrm>
        </p:spPr>
        <p:txBody>
          <a:bodyPr/>
          <a:lstStyle/>
          <a:p>
            <a:r>
              <a:rPr lang="sr-Cyrl-RS" altLang="en-US" sz="2400" dirty="0" smtClean="0"/>
              <a:t>Период од</a:t>
            </a:r>
            <a:r>
              <a:rPr lang="sr-Latn-CS" altLang="en-US" sz="2400" dirty="0" smtClean="0"/>
              <a:t> </a:t>
            </a:r>
            <a:r>
              <a:rPr lang="sr-Latn-CS" altLang="en-US" sz="2400" b="1" dirty="0" smtClean="0"/>
              <a:t>1960</a:t>
            </a:r>
            <a:r>
              <a:rPr lang="sr-Cyrl-RS" altLang="en-US" sz="2400" b="1" dirty="0" smtClean="0"/>
              <a:t>.</a:t>
            </a:r>
            <a:r>
              <a:rPr lang="sr-Latn-CS" altLang="en-US" sz="2400" b="1" dirty="0" smtClean="0"/>
              <a:t> </a:t>
            </a:r>
            <a:r>
              <a:rPr lang="sr-Cyrl-RS" altLang="en-US" sz="2400" b="1" dirty="0" smtClean="0"/>
              <a:t>до</a:t>
            </a:r>
            <a:r>
              <a:rPr lang="sr-Latn-CS" altLang="en-US" sz="2400" b="1" dirty="0" smtClean="0"/>
              <a:t> 1980</a:t>
            </a:r>
            <a:r>
              <a:rPr lang="sr-Cyrl-R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5124" name="Picture 4" descr="Tab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5346700" cy="216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Table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5310188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able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7063"/>
            <a:ext cx="5346700" cy="216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Text_crop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4963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ext_crop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8353425" cy="32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3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/>
          <a:lstStyle/>
          <a:p>
            <a:r>
              <a:rPr lang="sr-Cyrl-RS" altLang="en-US" sz="2800" b="1" dirty="0" smtClean="0">
                <a:latin typeface="+mn-lt"/>
              </a:rPr>
              <a:t>ИСТРАЖИВАЊА</a:t>
            </a:r>
            <a:endParaRPr lang="en-US" altLang="en-US" sz="2800" b="1" dirty="0"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22514" y="1495380"/>
            <a:ext cx="8229600" cy="4525962"/>
          </a:xfrm>
        </p:spPr>
        <p:txBody>
          <a:bodyPr/>
          <a:lstStyle/>
          <a:p>
            <a:r>
              <a:rPr lang="ru-RU" altLang="en-US" sz="2000" dirty="0"/>
              <a:t>Након 1980. године, када су истраживања </a:t>
            </a:r>
            <a:r>
              <a:rPr lang="ru-RU" altLang="en-US" sz="2000" dirty="0" smtClean="0"/>
              <a:t>седимената </a:t>
            </a:r>
            <a:r>
              <a:rPr lang="ru-RU" altLang="en-US" sz="2000" dirty="0"/>
              <a:t>насталих током најмлађе историје Земљине коре постала значајнија, урађен је Приручник за рад у квартарним седиментима. Тај тренд </a:t>
            </a:r>
            <a:r>
              <a:rPr lang="ru-RU" altLang="en-US" sz="2000" dirty="0" smtClean="0"/>
              <a:t>истраживања </a:t>
            </a:r>
            <a:r>
              <a:rPr lang="ru-RU" altLang="en-US" sz="2000" dirty="0"/>
              <a:t>примењен је на целој територији бивше Југославије</a:t>
            </a:r>
            <a:r>
              <a:rPr lang="ru-RU" altLang="en-US" sz="2000" dirty="0" smtClean="0"/>
              <a:t>.</a:t>
            </a:r>
          </a:p>
          <a:p>
            <a:r>
              <a:rPr lang="ru-RU" altLang="en-US" sz="2000" dirty="0"/>
              <a:t>Током рада на </a:t>
            </a:r>
            <a:r>
              <a:rPr lang="sr-Cyrl-RS" altLang="en-US" sz="2000" dirty="0" smtClean="0"/>
              <a:t>Тематској г</a:t>
            </a:r>
            <a:r>
              <a:rPr lang="ru-RU" altLang="en-US" sz="2000" dirty="0" smtClean="0"/>
              <a:t>еолошкој </a:t>
            </a:r>
            <a:r>
              <a:rPr lang="ru-RU" altLang="en-US" sz="2000" dirty="0"/>
              <a:t>карти Србије, 1:50 000, после 1987. </a:t>
            </a:r>
            <a:r>
              <a:rPr lang="ru-RU" altLang="en-US" sz="2000" dirty="0" smtClean="0"/>
              <a:t>године, </a:t>
            </a:r>
            <a:r>
              <a:rPr lang="ru-RU" altLang="en-US" sz="2000" dirty="0"/>
              <a:t>у теренским и лабораторијским истраживањима примењене су </a:t>
            </a:r>
            <a:r>
              <a:rPr lang="ru-RU" altLang="en-US" sz="2000" dirty="0" smtClean="0"/>
              <a:t>новије методе</a:t>
            </a:r>
            <a:r>
              <a:rPr lang="ru-RU" altLang="en-US" sz="2000" dirty="0"/>
              <a:t>.</a:t>
            </a:r>
            <a:endParaRPr lang="en-US" altLang="en-US" sz="2000" u="sng" dirty="0"/>
          </a:p>
          <a:p>
            <a:r>
              <a:rPr lang="sr-Cyrl-RS" altLang="en-US" sz="2000" u="sng" dirty="0" smtClean="0"/>
              <a:t>Основни принципи истраживања квартара</a:t>
            </a:r>
            <a:r>
              <a:rPr lang="en-US" altLang="en-US" sz="2000" dirty="0" smtClean="0"/>
              <a:t>:   </a:t>
            </a:r>
            <a:endParaRPr lang="en-US" altLang="en-US" sz="2000" dirty="0"/>
          </a:p>
          <a:p>
            <a:r>
              <a:rPr lang="sr-Cyrl-RS" altLang="en-US" sz="1800" b="1" dirty="0" smtClean="0"/>
              <a:t>Генетски принцип</a:t>
            </a:r>
            <a:endParaRPr lang="sr-Latn-CS" altLang="en-US" sz="1800" b="1" dirty="0"/>
          </a:p>
          <a:p>
            <a:r>
              <a:rPr lang="sr-Cyrl-RS" altLang="en-US" sz="1800" b="1" dirty="0" smtClean="0"/>
              <a:t>Морфогенетски принцип</a:t>
            </a:r>
            <a:endParaRPr lang="sr-Latn-CS" altLang="en-US" sz="1800" b="1" dirty="0"/>
          </a:p>
          <a:p>
            <a:r>
              <a:rPr lang="sr-Cyrl-RS" altLang="en-US" sz="1800" b="1" dirty="0" smtClean="0"/>
              <a:t>Стратиграфски принцип</a:t>
            </a:r>
            <a:endParaRPr lang="sr-Latn-CS" altLang="en-US" sz="1800" b="1" dirty="0"/>
          </a:p>
          <a:p>
            <a:r>
              <a:rPr lang="sr-Cyrl-RS" altLang="en-US" sz="1800" b="1" dirty="0" smtClean="0"/>
              <a:t>Седиментолошки принцип</a:t>
            </a:r>
            <a:endParaRPr lang="en-US" altLang="en-US" sz="1800" b="1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8313" y="981075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r-Cyrl-RS" altLang="en-US" sz="2400" dirty="0" smtClean="0">
                <a:latin typeface="+mn-lt"/>
              </a:rPr>
              <a:t>Период од </a:t>
            </a:r>
            <a:r>
              <a:rPr lang="sr-Latn-CS" altLang="en-US" sz="2400" b="1" dirty="0" smtClean="0">
                <a:latin typeface="+mn-lt"/>
              </a:rPr>
              <a:t>1980</a:t>
            </a:r>
            <a:r>
              <a:rPr lang="sr-Cyrl-RS" altLang="en-US" sz="2400" b="1" dirty="0" smtClean="0">
                <a:latin typeface="+mn-lt"/>
              </a:rPr>
              <a:t>.</a:t>
            </a:r>
            <a:r>
              <a:rPr lang="sr-Latn-CS" altLang="en-US" sz="2400" b="1" dirty="0" smtClean="0">
                <a:latin typeface="+mn-lt"/>
              </a:rPr>
              <a:t> </a:t>
            </a:r>
            <a:r>
              <a:rPr lang="sr-Cyrl-RS" altLang="en-US" sz="2400" b="1" dirty="0" smtClean="0">
                <a:latin typeface="+mn-lt"/>
              </a:rPr>
              <a:t> до</a:t>
            </a:r>
            <a:r>
              <a:rPr lang="sr-Latn-CS" altLang="en-US" sz="2400" b="1" dirty="0" smtClean="0">
                <a:latin typeface="+mn-lt"/>
              </a:rPr>
              <a:t> </a:t>
            </a:r>
            <a:r>
              <a:rPr lang="sr-Cyrl-RS" altLang="en-US" sz="2400" b="1" dirty="0" smtClean="0">
                <a:latin typeface="+mn-lt"/>
              </a:rPr>
              <a:t> </a:t>
            </a:r>
            <a:r>
              <a:rPr lang="sr-Latn-CS" altLang="en-US" sz="2400" b="1" dirty="0" smtClean="0">
                <a:latin typeface="+mn-lt"/>
              </a:rPr>
              <a:t>2000</a:t>
            </a:r>
            <a:r>
              <a:rPr lang="sr-Cyrl-RS" altLang="en-US" sz="2400" b="1" dirty="0" smtClean="0">
                <a:latin typeface="+mn-lt"/>
              </a:rPr>
              <a:t>.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774474" y="5013915"/>
            <a:ext cx="16031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r-Cyrl-RS" altLang="en-US" dirty="0" smtClean="0">
                <a:latin typeface="Times New Roman" panose="02020603050405020304" pitchFamily="18" charset="0"/>
              </a:rPr>
              <a:t>Милош Ракић</a:t>
            </a:r>
            <a:endParaRPr lang="sr-Latn-CS" altLang="en-US" dirty="0">
              <a:latin typeface="Times New Roman" panose="02020603050405020304" pitchFamily="18" charset="0"/>
            </a:endParaRPr>
          </a:p>
          <a:p>
            <a:pPr algn="ctr"/>
            <a:r>
              <a:rPr lang="sr-Latn-CS" altLang="en-US" dirty="0">
                <a:latin typeface="Times New Roman" panose="02020603050405020304" pitchFamily="18" charset="0"/>
              </a:rPr>
              <a:t>1930-2009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8198" name="Picture 6" descr="M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62" y="3666400"/>
            <a:ext cx="1947862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02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28872"/>
            <a:ext cx="8229600" cy="574675"/>
          </a:xfrm>
          <a:noFill/>
          <a:ln/>
        </p:spPr>
        <p:txBody>
          <a:bodyPr/>
          <a:lstStyle/>
          <a:p>
            <a:r>
              <a:rPr lang="sr-Cyrl-RS" altLang="en-US" sz="2800" b="1" dirty="0" smtClean="0">
                <a:latin typeface="+mn-lt"/>
              </a:rPr>
              <a:t>ИСТРАЖИВАЊА</a:t>
            </a:r>
            <a:endParaRPr lang="en-US" altLang="en-US" sz="2800" b="1" dirty="0"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5256212"/>
          </a:xfrm>
        </p:spPr>
        <p:txBody>
          <a:bodyPr>
            <a:normAutofit lnSpcReduction="10000"/>
          </a:bodyPr>
          <a:lstStyle/>
          <a:p>
            <a:r>
              <a:rPr lang="ru-RU" altLang="en-US" sz="1800" b="1" dirty="0"/>
              <a:t>Генетски принцип</a:t>
            </a:r>
            <a:r>
              <a:rPr lang="ru-RU" altLang="en-US" sz="1800" dirty="0"/>
              <a:t>. Користи се као основни критеријум у теренском раду и </a:t>
            </a:r>
            <a:r>
              <a:rPr lang="ru-RU" altLang="en-US" sz="1800" dirty="0" smtClean="0"/>
              <a:t>издвајању </a:t>
            </a:r>
            <a:r>
              <a:rPr lang="ru-RU" altLang="en-US" sz="1800" dirty="0"/>
              <a:t>геолошких </a:t>
            </a:r>
            <a:r>
              <a:rPr lang="ru-RU" altLang="en-US" sz="1800" dirty="0" smtClean="0"/>
              <a:t>јединица. </a:t>
            </a:r>
            <a:r>
              <a:rPr lang="ru-RU" altLang="en-US" sz="1800" dirty="0"/>
              <a:t>Овим приступом омогућено је универзално геолошко картирање и једноставна (лака) геолошка корелација. Усвајањем поменутог принципа, односно раздвајањем генетских комплекса, врло брзо су се добили практични резултати.</a:t>
            </a:r>
            <a:r>
              <a:rPr lang="sr-Latn-CS" altLang="en-US" sz="1800" dirty="0" smtClean="0"/>
              <a:t> </a:t>
            </a:r>
            <a:endParaRPr lang="en-US" altLang="en-US" sz="1800" dirty="0"/>
          </a:p>
          <a:p>
            <a:r>
              <a:rPr lang="ru-RU" altLang="en-US" sz="1800" b="1" dirty="0" smtClean="0"/>
              <a:t>Морфогенетски принцип. </a:t>
            </a:r>
            <a:r>
              <a:rPr lang="ru-RU" altLang="en-US" sz="1800" dirty="0" smtClean="0"/>
              <a:t>Чињеница </a:t>
            </a:r>
            <a:r>
              <a:rPr lang="ru-RU" altLang="en-US" sz="1800" dirty="0"/>
              <a:t>да свако мезо и макро обележје квартарног рељефа чине седименти, који су карактеристични само за дату моролошку целину, омогућава издвајање различитих морфоструктура, анализу њиховог порекла и дефинисање редоследа њиховог формирања</a:t>
            </a:r>
            <a:r>
              <a:rPr lang="ru-RU" altLang="en-US" sz="1800" dirty="0" smtClean="0"/>
              <a:t>.</a:t>
            </a:r>
            <a:endParaRPr lang="en-US" altLang="en-US" sz="1800" dirty="0"/>
          </a:p>
          <a:p>
            <a:r>
              <a:rPr lang="ru-RU" altLang="en-US" sz="1800" b="1" dirty="0"/>
              <a:t>Стратиграфски принцип. </a:t>
            </a:r>
            <a:r>
              <a:rPr lang="ru-RU" altLang="en-US" sz="1800" dirty="0"/>
              <a:t>У стратиграфској методи се примењују и користе: анализа макро и микро малакофауне, анализа фауне остракода, одређивање макро и микро кичмењака, палеомагнетизам и </a:t>
            </a:r>
            <a:r>
              <a:rPr lang="ru-RU" altLang="en-US" sz="1800" dirty="0" smtClean="0"/>
              <a:t>датирање радиоактивним угљеником, </a:t>
            </a:r>
            <a:r>
              <a:rPr lang="ru-RU" altLang="en-US" sz="1800" dirty="0"/>
              <a:t>геофизичка истраживања методом геоелектричног отпора, морфостратиграфија</a:t>
            </a:r>
            <a:r>
              <a:rPr lang="ru-RU" altLang="en-US" sz="1800" dirty="0" smtClean="0"/>
              <a:t>.</a:t>
            </a:r>
          </a:p>
          <a:p>
            <a:r>
              <a:rPr lang="ru-RU" altLang="en-US" sz="1800" b="1" dirty="0"/>
              <a:t>Седиментолошки принцип. </a:t>
            </a:r>
            <a:r>
              <a:rPr lang="ru-RU" altLang="en-US" sz="1800" dirty="0"/>
              <a:t>Приликом седиментолошко-петролошких истраживања коришћене су све већ познате методе (</a:t>
            </a:r>
            <a:r>
              <a:rPr lang="ru-RU" altLang="en-US" sz="1800" dirty="0" smtClean="0"/>
              <a:t>гранулометријска и </a:t>
            </a:r>
            <a:r>
              <a:rPr lang="ru-RU" altLang="en-US" sz="1800" dirty="0"/>
              <a:t>анализа тешких и лаких минерала, садржај </a:t>
            </a:r>
            <a:r>
              <a:rPr lang="ru-RU" altLang="en-US" sz="1800" dirty="0" smtClean="0"/>
              <a:t>карбоната, </a:t>
            </a:r>
            <a:r>
              <a:rPr lang="sr-Latn-RS" altLang="en-US" sz="1800" dirty="0" smtClean="0"/>
              <a:t>Ph </a:t>
            </a:r>
            <a:r>
              <a:rPr lang="sr-Cyrl-RS" altLang="en-US" sz="1800" dirty="0" smtClean="0"/>
              <a:t>и</a:t>
            </a:r>
            <a:r>
              <a:rPr lang="sr-Latn-RS" altLang="en-US" sz="1800" dirty="0" smtClean="0"/>
              <a:t> eH </a:t>
            </a:r>
            <a:r>
              <a:rPr lang="ru-RU" altLang="en-US" sz="1800" dirty="0" smtClean="0"/>
              <a:t>вредности </a:t>
            </a:r>
            <a:r>
              <a:rPr lang="ru-RU" altLang="en-US" sz="1800" dirty="0"/>
              <a:t>итд.), јер састав квартарних седимената зависи од геолошког </a:t>
            </a:r>
            <a:r>
              <a:rPr lang="ru-RU" altLang="en-US" sz="1800" dirty="0" smtClean="0"/>
              <a:t>састава </a:t>
            </a:r>
            <a:r>
              <a:rPr lang="ru-RU" altLang="en-US" sz="1800" dirty="0"/>
              <a:t>подручја које је дренирало поједини речни слив или ако </a:t>
            </a:r>
            <a:r>
              <a:rPr lang="ru-RU" altLang="en-US" sz="1800" dirty="0" smtClean="0"/>
              <a:t>су </a:t>
            </a:r>
            <a:r>
              <a:rPr lang="ru-RU" altLang="en-US" sz="1800" dirty="0"/>
              <a:t>се </a:t>
            </a:r>
            <a:r>
              <a:rPr lang="ru-RU" altLang="en-US" sz="1800" dirty="0" smtClean="0"/>
              <a:t>дешавали различити </a:t>
            </a:r>
            <a:r>
              <a:rPr lang="ru-RU" altLang="en-US" sz="1800" dirty="0"/>
              <a:t>процеси </a:t>
            </a:r>
            <a:r>
              <a:rPr lang="ru-RU" altLang="en-US" sz="1800" dirty="0" smtClean="0"/>
              <a:t>дезинтеграције, спирања </a:t>
            </a:r>
            <a:r>
              <a:rPr lang="ru-RU" altLang="en-US" sz="1800" dirty="0"/>
              <a:t>и акумулације.</a:t>
            </a:r>
            <a:r>
              <a:rPr lang="en-US" altLang="en-US" sz="1800" dirty="0" smtClean="0"/>
              <a:t> </a:t>
            </a:r>
            <a:endParaRPr lang="en-US" altLang="en-US" sz="1800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5250" y="798195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r-Cyrl-RS" altLang="en-US" sz="2400" dirty="0" smtClean="0">
                <a:latin typeface="+mn-lt"/>
              </a:rPr>
              <a:t>Период од </a:t>
            </a:r>
            <a:r>
              <a:rPr lang="sr-Latn-CS" altLang="en-US" sz="2400" b="1" dirty="0" smtClean="0">
                <a:latin typeface="+mn-lt"/>
              </a:rPr>
              <a:t>1980</a:t>
            </a:r>
            <a:r>
              <a:rPr lang="sr-Cyrl-RS" altLang="en-US" sz="2400" b="1" dirty="0" smtClean="0">
                <a:latin typeface="+mn-lt"/>
              </a:rPr>
              <a:t>.</a:t>
            </a:r>
            <a:r>
              <a:rPr lang="sr-Latn-CS" altLang="en-US" sz="2400" b="1" dirty="0" smtClean="0">
                <a:latin typeface="+mn-lt"/>
              </a:rPr>
              <a:t> </a:t>
            </a:r>
            <a:r>
              <a:rPr lang="sr-Cyrl-RS" altLang="en-US" sz="2400" b="1" dirty="0" smtClean="0">
                <a:latin typeface="+mn-lt"/>
              </a:rPr>
              <a:t>до </a:t>
            </a:r>
            <a:r>
              <a:rPr lang="sr-Latn-CS" altLang="en-US" sz="2400" b="1" dirty="0" smtClean="0">
                <a:latin typeface="+mn-lt"/>
              </a:rPr>
              <a:t>2000</a:t>
            </a:r>
            <a:r>
              <a:rPr lang="sr-Cyrl-RS" altLang="en-US" sz="2400" b="1" dirty="0" smtClean="0">
                <a:latin typeface="+mn-lt"/>
              </a:rPr>
              <a:t>.</a:t>
            </a:r>
            <a:endParaRPr lang="en-US" alt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21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47700"/>
          </a:xfrm>
        </p:spPr>
        <p:txBody>
          <a:bodyPr/>
          <a:lstStyle/>
          <a:p>
            <a:r>
              <a:rPr lang="sr-Cyrl-RS" altLang="en-US" sz="3200" dirty="0" smtClean="0">
                <a:latin typeface="Times New Roman" panose="02020603050405020304" pitchFamily="18" charset="0"/>
              </a:rPr>
              <a:t>ИСТРАЖИВАЊА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410789" y="1130891"/>
            <a:ext cx="4754880" cy="460375"/>
          </a:xfrm>
        </p:spPr>
        <p:txBody>
          <a:bodyPr/>
          <a:lstStyle/>
          <a:p>
            <a:r>
              <a:rPr lang="sr-Cyrl-RS" altLang="en-US" sz="2400" dirty="0" smtClean="0">
                <a:latin typeface="Times New Roman" panose="02020603050405020304" pitchFamily="18" charset="0"/>
              </a:rPr>
              <a:t>Период од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1980</a:t>
            </a:r>
            <a:r>
              <a:rPr lang="sr-Cyrl-RS" altLang="en-US" sz="2400" b="1" dirty="0" smtClean="0">
                <a:latin typeface="Times New Roman" panose="02020603050405020304" pitchFamily="18" charset="0"/>
              </a:rPr>
              <a:t>.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sr-Cyrl-RS" altLang="en-US" sz="2400" b="1" dirty="0" smtClean="0">
                <a:latin typeface="Times New Roman" panose="02020603050405020304" pitchFamily="18" charset="0"/>
              </a:rPr>
              <a:t>до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2000</a:t>
            </a:r>
            <a:r>
              <a:rPr lang="sr-Cyrl-RS" altLang="en-US" sz="2400" dirty="0" smtClean="0">
                <a:latin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7172" name="Picture 4" descr="bela crkva -geolkar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1" y="294187"/>
            <a:ext cx="6985000" cy="61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bela crkva - stu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87" y="889545"/>
            <a:ext cx="5616575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ela crkva - profil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" y="2885508"/>
            <a:ext cx="89408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2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sr-Cyrl-RS" altLang="en-US" sz="2800" b="1" dirty="0" smtClean="0">
                <a:latin typeface="+mn-lt"/>
              </a:rPr>
              <a:t>ИСТРАЖИВАЊА</a:t>
            </a:r>
            <a:endParaRPr lang="en-US" altLang="en-US" sz="2800" b="1" dirty="0"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70263" y="1430383"/>
            <a:ext cx="8229600" cy="472222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en-US" sz="1800" dirty="0" smtClean="0"/>
              <a:t>Поред наведених метода истраживања, урађена је и структурно-тектонска анализа најмлађих формација. Интерпретација аерофото и сателитских снимака се примењује као основни метод за тумачење тектонске грађе. Посебно се анализирају и тумаче типови рељефа и морфолошки фактори најмлађе тектонске активности у смислу проучавања индиректних показатеља ендодинамичких процеса.</a:t>
            </a:r>
          </a:p>
          <a:p>
            <a:pPr>
              <a:lnSpc>
                <a:spcPct val="90000"/>
              </a:lnSpc>
              <a:buNone/>
            </a:pPr>
            <a:endParaRPr lang="ru-RU" altLang="en-US" sz="1000" dirty="0" smtClean="0"/>
          </a:p>
          <a:p>
            <a:pPr>
              <a:lnSpc>
                <a:spcPct val="90000"/>
              </a:lnSpc>
            </a:pPr>
            <a:r>
              <a:rPr lang="ru-RU" altLang="en-US" sz="1800" dirty="0" smtClean="0"/>
              <a:t>Изложени принципи и методе истраживања квартарних наслага јасно указују на мултидисциплинарни приступ истраживањима, што је довело до значајних резултата у новој фази израде геолошких карата које се баве геолошким јединицама квартарног периода.</a:t>
            </a:r>
            <a:r>
              <a:rPr lang="sr-Latn-CS" altLang="en-US" sz="1800" dirty="0" smtClean="0"/>
              <a:t> </a:t>
            </a:r>
            <a:endParaRPr lang="sr-Cyrl-RS" altLang="en-US" sz="1800" dirty="0" smtClean="0"/>
          </a:p>
          <a:p>
            <a:pPr>
              <a:lnSpc>
                <a:spcPct val="90000"/>
              </a:lnSpc>
              <a:buNone/>
            </a:pPr>
            <a:endParaRPr lang="sr-Latn-CS" altLang="en-US" sz="1000" dirty="0" smtClean="0"/>
          </a:p>
          <a:p>
            <a:pPr>
              <a:lnSpc>
                <a:spcPct val="90000"/>
              </a:lnSpc>
            </a:pPr>
            <a:r>
              <a:rPr lang="sr-Cyrl-RS" altLang="en-US" sz="1800" dirty="0" smtClean="0"/>
              <a:t>Имплементација нових података добијених из одређених истраживања о појединим проблемима као што су: лесне секвенце (Марковић, Гаудењи, Јовановић...), докторске тезе (Ненадић, Стејић, Митровић..) и др., довела је до побољшања истраживања квартара у Србији.</a:t>
            </a:r>
            <a:r>
              <a:rPr lang="sr-Latn-CS" altLang="en-US" sz="1800" dirty="0" smtClean="0"/>
              <a:t> </a:t>
            </a:r>
            <a:endParaRPr lang="sr-Cyrl-RS" altLang="en-US" sz="1800" dirty="0" smtClean="0"/>
          </a:p>
          <a:p>
            <a:pPr>
              <a:lnSpc>
                <a:spcPct val="90000"/>
              </a:lnSpc>
              <a:buNone/>
            </a:pPr>
            <a:endParaRPr lang="sr-Latn-CS" altLang="en-US" sz="1000" dirty="0" smtClean="0"/>
          </a:p>
          <a:p>
            <a:pPr>
              <a:lnSpc>
                <a:spcPct val="90000"/>
              </a:lnSpc>
            </a:pPr>
            <a:r>
              <a:rPr lang="ru-RU" altLang="en-US" sz="1800" dirty="0" smtClean="0"/>
              <a:t>Активност Комисије за истраживање квартара при СГД-у, довела је до примене савремене хроностратиграфије у квартарним истраживањима у Србији.</a:t>
            </a:r>
            <a:endParaRPr lang="en-US" altLang="en-US" sz="1800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68313" y="836613"/>
            <a:ext cx="8229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Cyrl-RS" altLang="en-US" sz="2400" dirty="0" smtClean="0">
                <a:latin typeface="+mn-lt"/>
              </a:rPr>
              <a:t>Период од </a:t>
            </a:r>
            <a:r>
              <a:rPr lang="sr-Latn-CS" altLang="en-US" sz="2400" b="1" dirty="0" smtClean="0">
                <a:latin typeface="+mn-lt"/>
              </a:rPr>
              <a:t>2000</a:t>
            </a:r>
            <a:r>
              <a:rPr lang="sr-Cyrl-RS" altLang="en-US" sz="2400" b="1" dirty="0" smtClean="0">
                <a:latin typeface="+mn-lt"/>
              </a:rPr>
              <a:t>.</a:t>
            </a:r>
            <a:r>
              <a:rPr lang="sr-Latn-CS" altLang="en-US" sz="2400" b="1" dirty="0" smtClean="0">
                <a:latin typeface="+mn-lt"/>
              </a:rPr>
              <a:t> </a:t>
            </a:r>
            <a:r>
              <a:rPr lang="sr-Cyrl-RS" altLang="en-US" sz="2400" b="1" dirty="0" smtClean="0">
                <a:latin typeface="+mn-lt"/>
              </a:rPr>
              <a:t>до</a:t>
            </a:r>
            <a:r>
              <a:rPr lang="sr-Latn-CS" altLang="en-US" sz="2400" b="1" dirty="0" smtClean="0">
                <a:latin typeface="+mn-lt"/>
              </a:rPr>
              <a:t> 2020</a:t>
            </a:r>
            <a:r>
              <a:rPr lang="sr-Cyrl-RS" altLang="en-US" sz="2400" dirty="0" smtClean="0">
                <a:latin typeface="+mn-lt"/>
              </a:rPr>
              <a:t>.</a:t>
            </a:r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26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altLang="en-US" sz="2800">
                <a:latin typeface="Times New Roman" panose="02020603050405020304" pitchFamily="18" charset="0"/>
              </a:rPr>
              <a:t>RESEARCHES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8313" y="836613"/>
            <a:ext cx="8229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r-Latn-C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Period from 2000 to 2014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269" name="Picture 5" descr="ge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3988"/>
            <a:ext cx="7345363" cy="654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630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ЛИТОСТРАТИГРАФСКИ ПРИНЦИПИ ИСТРАЖИВАЊА КВАРТAРА  ТОКОМ РАДА НА ГЕОЛОШКОЈ КАРТИ СРБИЈЕ ПОСЛЕДЊИХ 60 ГОДИНА</vt:lpstr>
      <vt:lpstr>ИСТОРИЈА</vt:lpstr>
      <vt:lpstr>ИСТРАЖИВАЊА</vt:lpstr>
      <vt:lpstr>ИСТРАЖИВАЊА</vt:lpstr>
      <vt:lpstr>ИСТРАЖИВАЊА</vt:lpstr>
      <vt:lpstr>ИСТРАЖИВАЊА</vt:lpstr>
      <vt:lpstr>ИСТРАЖИВАЊА</vt:lpstr>
      <vt:lpstr>ИСТРАЖИВАЊА</vt:lpstr>
      <vt:lpstr>RESEARCHES</vt:lpstr>
      <vt:lpstr>PowerPoint Presentation</vt:lpstr>
      <vt:lpstr>ЗАКЉУЧАК</vt:lpstr>
      <vt:lpstr>Хвала на пажњи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ЛИТОСТРАТИГРАФСКИ ПРИНЦИПИ ИСТРАЖИВАЊА КВАТAРА  ТОКОМ РАДА НА ГЕОЛОШКОЈ КАРТИ СРБИЈЕ ПОСЛЕДЊИХ 50 ГОДИНА</dc:title>
  <dc:creator>Petar Stejic</dc:creator>
  <cp:lastModifiedBy>Marijana Radovic</cp:lastModifiedBy>
  <cp:revision>19</cp:revision>
  <dcterms:created xsi:type="dcterms:W3CDTF">2023-02-20T10:07:56Z</dcterms:created>
  <dcterms:modified xsi:type="dcterms:W3CDTF">2023-03-14T12:26:13Z</dcterms:modified>
</cp:coreProperties>
</file>